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5" r:id="rId8"/>
    <p:sldId id="262" r:id="rId9"/>
    <p:sldId id="263" r:id="rId10"/>
    <p:sldId id="26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CB5C93-1E42-D5DD-BF40-B75BEC1940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418B779-7328-1BF6-FF62-B00FAD2AB1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E8E37D-095A-7BA3-F75E-C146BF3A7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8F0513-CC81-CCF7-004B-8B3FBC90D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82D197-2B10-B60E-E60B-6BC630529A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765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4F70F6-5EA1-2D38-5765-6998286F9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366A9CB-680C-C9B1-59AD-F962AC436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A1FEE3-2BD9-3633-0E27-985944153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BF8FEA-A7D6-BBDC-A026-2BEE073DB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55F892-2428-85B9-B43F-B3198A21D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342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19CB93C-A5BE-52C1-87B7-D43D9F1AE9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9F130E1-3D41-084E-0C53-7E475363DB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A7B046-F960-9509-F5DC-57B41EFCE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24F4AE-5611-46AB-58EA-9F27EAC72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43F25B-8918-53A1-B981-563964B61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176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5FA6AC-D840-873C-246C-9A668BDC5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DCF298A-7E88-A943-E688-8CBF5BC6CC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D3EB44-03A8-6D6A-54C1-0AE21B873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77C317-F3A2-1E50-D5D0-93AAE0309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F9AD63-EE12-5F28-4C56-F476B486B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3013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23A3A1-49A3-399D-9F50-3C14489EF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A9EC13-C752-9E9E-84F6-F365F4ABF5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EB81E4-DECC-06DF-045D-4C247E497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F3AC89-B49E-9170-FA84-3279D00F7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07B2A7-6E60-4D62-8806-3E3777196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0454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8F8BFA-814C-DB74-0BF3-C269944E6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7B2352-E203-B20A-BD74-2CCACEAA76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B6077FF-DEFF-2AF3-DEDC-B321EBA9D7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22D305-44FF-0C4B-BB7C-331F98E53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107EEDE-190B-F482-F427-8AE582C53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85C2B96-C0DB-38EE-6C51-C82F0047B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480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B63B9-BE6D-2484-DF04-7BE772687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0FF25B-8936-1482-2B0D-BAD07905A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171BAD-31EB-FDE6-54C7-B3E83BAE6D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228D656-D075-1432-AA4B-CE9C13424D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2EE17C2-0F1A-F494-0DE6-6CD57FC651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0A4E8F2-267C-AB99-F96F-589B68A7B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0F134A0-00D0-2DBF-265C-FF6966408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C869027-7054-67E6-F081-3F03E3A2B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923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0BCA11-3D1B-930C-95BD-2668462BF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07F88C9-904F-D665-A831-A621594DF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EC3CE24-9B4E-AD89-BB49-25E58AB9D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ECFE90B-47AF-A6C7-08AD-41EB6AAFE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430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CF37BE0-292B-4152-B8A0-5E06F166D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6DC72B7-BC4C-4253-2B63-2751E53B8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9F88A77-29FA-0BAA-E37C-FDC92246E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9698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927B6D-FCD9-77DE-97C8-F4FBA08DB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1661A7-ED0F-5D79-2C39-FED57772E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A9BC1DB-B8EF-BDF2-4504-74215D0FD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90F19C9-A47A-BC49-1BC7-233947708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A5A2DE-5011-2501-98B0-B322BEE13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3615998-AD36-5999-A3B8-8B1837906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175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B7E68C-5507-21C4-7078-B90CB45FD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9DD787A-9E62-43F9-E94C-F4796F0D96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023171A-7006-4AD3-09BB-75DBA64CA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B631C1D-3FEC-2F5F-ADA8-AF0CD8F6B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E18EF3-F0E5-CB22-1437-8468DE09A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12655F9-E605-02B1-9849-32CF1FB09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4212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3AFCFD3-1B7D-569D-4533-6C9114A69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EC0B9F8-D545-6898-0E73-11D997713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938D4A-221E-7B6E-E695-C5DEE8E9D6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EED89-0515-44D9-9EA8-46CB74A28023}" type="datetimeFigureOut">
              <a:rPr lang="zh-CN" altLang="en-US" smtClean="0"/>
              <a:t>2023/11/24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E6EF1D-FEE1-0079-DB3D-F33BEA28F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E88BBD-CF5C-9876-12ED-CF2350C120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5F50E-6DD0-49C2-BA20-F154D6F7E0B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7956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yyang13/ovsconf2023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5FCAAA-BB89-090F-527E-BCF602C0CF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000" b="1" dirty="0">
                <a:latin typeface="Arial" panose="020B0604020202020204" pitchFamily="34" charset="0"/>
                <a:cs typeface="Arial" panose="020B0604020202020204" pitchFamily="34" charset="0"/>
              </a:rPr>
              <a:t>Using OVN to Build NAT Gateway</a:t>
            </a:r>
            <a:br>
              <a:rPr lang="en-US" altLang="zh-CN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CN" sz="4000" b="1" dirty="0">
                <a:latin typeface="Arial" panose="020B0604020202020204" pitchFamily="34" charset="0"/>
                <a:cs typeface="Arial" panose="020B0604020202020204" pitchFamily="34" charset="0"/>
              </a:rPr>
              <a:t>Advantages and Challenges</a:t>
            </a:r>
            <a:endParaRPr lang="zh-CN" altLang="en-US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AC06893-FB16-67DC-AD33-762D22E4B4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Yi Yang @baidu.com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4823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2A08AB-C7C3-3867-7AA4-4C0D71715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altLang="zh-CN" dirty="0"/>
              <a:t>Done. Thanks. Q&amp;A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2336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F8ADAB-6B51-0A23-C0A7-18B43CD86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Agenda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473459-CF81-31C1-B691-F5E633B1F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OVN Advantages</a:t>
            </a:r>
          </a:p>
          <a:p>
            <a:r>
              <a:rPr lang="en-US" altLang="zh-CN" dirty="0"/>
              <a:t>How to Use OVN to build a NAT gateway</a:t>
            </a:r>
          </a:p>
          <a:p>
            <a:r>
              <a:rPr lang="en-US" altLang="zh-CN" dirty="0"/>
              <a:t>NAT Gateway Demonstration</a:t>
            </a:r>
          </a:p>
          <a:p>
            <a:r>
              <a:rPr lang="en-US" altLang="zh-CN" dirty="0"/>
              <a:t>OVN Challenges</a:t>
            </a:r>
          </a:p>
          <a:p>
            <a:r>
              <a:rPr lang="en-US" altLang="zh-CN" dirty="0"/>
              <a:t>Some Advice for OVN community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2354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F8ADAB-6B51-0A23-C0A7-18B43CD86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OVN Advantages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473459-CF81-31C1-B691-F5E633B1F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Use OVSDB to configure NAT gateway</a:t>
            </a:r>
          </a:p>
          <a:p>
            <a:r>
              <a:rPr lang="en-US" altLang="zh-CN" dirty="0"/>
              <a:t>Avoid to compose Open Flow directly</a:t>
            </a:r>
          </a:p>
          <a:p>
            <a:r>
              <a:rPr lang="en-US" altLang="zh-CN" dirty="0"/>
              <a:t>Avoid to design complicated Open Flow pipeline</a:t>
            </a:r>
          </a:p>
          <a:p>
            <a:r>
              <a:rPr lang="en-US" altLang="zh-CN" dirty="0"/>
              <a:t>Use OVN QoS to limit bandwidth</a:t>
            </a:r>
          </a:p>
          <a:p>
            <a:r>
              <a:rPr lang="en-US" altLang="zh-CN" dirty="0"/>
              <a:t>Use OVN to configure virtual network on compute node</a:t>
            </a:r>
          </a:p>
          <a:p>
            <a:r>
              <a:rPr lang="en-US" altLang="zh-CN" dirty="0"/>
              <a:t>Use OVN to do anything else</a:t>
            </a:r>
          </a:p>
        </p:txBody>
      </p:sp>
    </p:spTree>
    <p:extLst>
      <p:ext uri="{BB962C8B-B14F-4D97-AF65-F5344CB8AC3E}">
        <p14:creationId xmlns:p14="http://schemas.microsoft.com/office/powerpoint/2010/main" val="15140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F8ADAB-6B51-0A23-C0A7-18B43CD86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 to Use OVN to build a NAT gateway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473459-CF81-31C1-B691-F5E633B1F8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Install OVN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sudo apt-get install ovn-common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ovn-central</a:t>
            </a:r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ovn-host</a:t>
            </a:r>
            <a:endParaRPr lang="en-US" altLang="zh-CN" sz="1800" dirty="0"/>
          </a:p>
          <a:p>
            <a:r>
              <a:rPr lang="en-US" altLang="zh-CN" dirty="0"/>
              <a:t>Configure OVS Bridges and OVSDB server</a:t>
            </a:r>
          </a:p>
          <a:p>
            <a:r>
              <a:rPr lang="en-US" altLang="zh-CN" dirty="0"/>
              <a:t>Create LR LS LSP</a:t>
            </a:r>
          </a:p>
          <a:p>
            <a:r>
              <a:rPr lang="en-US" altLang="zh-CN" dirty="0"/>
              <a:t>Connect compute node to OVN gateway</a:t>
            </a:r>
          </a:p>
          <a:p>
            <a:r>
              <a:rPr lang="en-US" altLang="zh-CN" dirty="0"/>
              <a:t>Attach VM to br-int</a:t>
            </a:r>
          </a:p>
          <a:p>
            <a:r>
              <a:rPr lang="en-US" altLang="zh-CN" dirty="0"/>
              <a:t>Configure SNAT</a:t>
            </a:r>
          </a:p>
          <a:p>
            <a:r>
              <a:rPr lang="en-US" altLang="zh-CN" dirty="0"/>
              <a:t>Configure DNAT</a:t>
            </a:r>
          </a:p>
          <a:p>
            <a:r>
              <a:rPr lang="en-US" altLang="zh-CN" dirty="0"/>
              <a:t>Configure QoS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95729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6F43E5-4CDA-1D74-CB43-745E396DE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 to Use OVN to build a NAT gateway(cont’d)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6433ED-6DFF-03F8-6599-74C648D9C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Setup scripts: </a:t>
            </a:r>
            <a:r>
              <a:rPr lang="en-US" altLang="zh-CN" dirty="0">
                <a:hlinkClick r:id="rId2"/>
              </a:rPr>
              <a:t>https://github.com/yyang13/ovsconf2023/</a:t>
            </a:r>
            <a:endParaRPr lang="en-US" altLang="zh-CN" dirty="0"/>
          </a:p>
          <a:p>
            <a:pPr lvl="1"/>
            <a:r>
              <a:rPr lang="en-US" altLang="zh-CN" dirty="0"/>
              <a:t>ovn-gateway.sh</a:t>
            </a:r>
          </a:p>
          <a:p>
            <a:pPr lvl="1"/>
            <a:r>
              <a:rPr lang="en-US" altLang="zh-CN" dirty="0"/>
              <a:t>ovn-compute.sh</a:t>
            </a:r>
          </a:p>
          <a:p>
            <a:r>
              <a:rPr lang="en-US" altLang="zh-CN" dirty="0"/>
              <a:t>In NAT gateway machine: ./ovn-gateway.sh, it configured SNAT ,DNAT, QoS</a:t>
            </a:r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en-US" altLang="zh-CN" dirty="0"/>
              <a:t>In compute machine: ./ovn-compute.sh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2705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A6460B-2605-853F-72C7-B467FECEB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Demo Setup Topology</a:t>
            </a:r>
            <a:endParaRPr lang="zh-CN" altLang="en-US" dirty="0"/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AA18E12D-1548-030F-7D08-FB8DD1368CEC}"/>
              </a:ext>
            </a:extLst>
          </p:cNvPr>
          <p:cNvGrpSpPr/>
          <p:nvPr/>
        </p:nvGrpSpPr>
        <p:grpSpPr>
          <a:xfrm>
            <a:off x="520287" y="1581149"/>
            <a:ext cx="11105603" cy="4680026"/>
            <a:chOff x="520287" y="1581149"/>
            <a:chExt cx="11105603" cy="4680026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854F6118-9E0E-7B1C-14DD-1D5B9BB6B3A8}"/>
                </a:ext>
              </a:extLst>
            </p:cNvPr>
            <p:cNvGrpSpPr/>
            <p:nvPr/>
          </p:nvGrpSpPr>
          <p:grpSpPr>
            <a:xfrm>
              <a:off x="520287" y="1581149"/>
              <a:ext cx="11105603" cy="4680026"/>
              <a:chOff x="139287" y="962024"/>
              <a:chExt cx="11105603" cy="4680026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D70765F0-7160-79F7-C316-58FF3E6E9D9C}"/>
                  </a:ext>
                </a:extLst>
              </p:cNvPr>
              <p:cNvSpPr/>
              <p:nvPr/>
            </p:nvSpPr>
            <p:spPr>
              <a:xfrm>
                <a:off x="3722301" y="962024"/>
                <a:ext cx="3821499" cy="435292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zh-CN" sz="1400" dirty="0"/>
                  <a:t>NAT Gateway: yangyi-gw1</a:t>
                </a:r>
                <a:endParaRPr lang="zh-CN" altLang="en-US" sz="1400" dirty="0"/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A479DAD5-5C34-46C8-E899-EA8B83FB30ED}"/>
                  </a:ext>
                </a:extLst>
              </p:cNvPr>
              <p:cNvSpPr/>
              <p:nvPr/>
            </p:nvSpPr>
            <p:spPr>
              <a:xfrm>
                <a:off x="526211" y="962025"/>
                <a:ext cx="2044466" cy="2695575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zh-CN" sz="1400" dirty="0"/>
                  <a:t>OVN host: yangyi-host1</a:t>
                </a:r>
                <a:endParaRPr lang="zh-CN" altLang="en-US" sz="1400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3D66F062-0EA3-0DB3-9954-C297A31B487C}"/>
                  </a:ext>
                </a:extLst>
              </p:cNvPr>
              <p:cNvSpPr/>
              <p:nvPr/>
            </p:nvSpPr>
            <p:spPr>
              <a:xfrm>
                <a:off x="8435195" y="962024"/>
                <a:ext cx="1575759" cy="2596370"/>
              </a:xfrm>
              <a:prstGeom prst="rect">
                <a:avLst/>
              </a:prstGeom>
              <a:solidFill>
                <a:schemeClr val="accent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altLang="zh-CN" sz="1400" dirty="0"/>
                  <a:t>Client/Server: yangyi-server1</a:t>
                </a:r>
                <a:endParaRPr lang="zh-CN" altLang="en-US" sz="1400" dirty="0"/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44F548A4-A88B-02F0-F936-5E6571987292}"/>
                  </a:ext>
                </a:extLst>
              </p:cNvPr>
              <p:cNvSpPr/>
              <p:nvPr/>
            </p:nvSpPr>
            <p:spPr>
              <a:xfrm>
                <a:off x="825981" y="1358383"/>
                <a:ext cx="1444924" cy="1130060"/>
              </a:xfrm>
              <a:prstGeom prst="rect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VM</a:t>
                </a:r>
              </a:p>
              <a:p>
                <a:pPr algn="ctr"/>
                <a:r>
                  <a:rPr lang="en-US" altLang="zh-CN" dirty="0"/>
                  <a:t>192.168.1.10</a:t>
                </a:r>
                <a:endParaRPr lang="zh-CN" altLang="en-US" dirty="0"/>
              </a:p>
            </p:txBody>
          </p:sp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20C63BF-668F-40AC-6389-0D1E5256D8C5}"/>
                  </a:ext>
                </a:extLst>
              </p:cNvPr>
              <p:cNvSpPr/>
              <p:nvPr/>
            </p:nvSpPr>
            <p:spPr>
              <a:xfrm>
                <a:off x="3909206" y="2990310"/>
                <a:ext cx="1535502" cy="517585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Logical Switch1</a:t>
                </a:r>
                <a:endParaRPr lang="zh-CN" altLang="en-US" dirty="0"/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244F61D4-E70A-0146-30A2-8E0991614928}"/>
                  </a:ext>
                </a:extLst>
              </p:cNvPr>
              <p:cNvSpPr/>
              <p:nvPr/>
            </p:nvSpPr>
            <p:spPr>
              <a:xfrm>
                <a:off x="4251388" y="4991460"/>
                <a:ext cx="851138" cy="586596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VxLAN</a:t>
                </a:r>
                <a:endParaRPr lang="zh-CN" altLang="en-US" dirty="0"/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4F11AD18-8C30-03D9-7618-BE9E6BBBCF02}"/>
                  </a:ext>
                </a:extLst>
              </p:cNvPr>
              <p:cNvSpPr/>
              <p:nvPr/>
            </p:nvSpPr>
            <p:spPr>
              <a:xfrm>
                <a:off x="1122875" y="3472130"/>
                <a:ext cx="851138" cy="586596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VxLAN</a:t>
                </a:r>
                <a:endParaRPr lang="zh-CN" altLang="en-US" dirty="0"/>
              </a:p>
            </p:txBody>
          </p:sp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D98F1159-53A5-DFFF-4AC8-6795CCBD892D}"/>
                  </a:ext>
                </a:extLst>
              </p:cNvPr>
              <p:cNvSpPr/>
              <p:nvPr/>
            </p:nvSpPr>
            <p:spPr>
              <a:xfrm>
                <a:off x="4699785" y="1833845"/>
                <a:ext cx="1535502" cy="517585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Logical Router1</a:t>
                </a:r>
                <a:endParaRPr lang="zh-CN" altLang="en-US" dirty="0"/>
              </a:p>
            </p:txBody>
          </p:sp>
          <p:cxnSp>
            <p:nvCxnSpPr>
              <p:cNvPr id="13" name="直接连接符 12">
                <a:extLst>
                  <a:ext uri="{FF2B5EF4-FFF2-40B4-BE49-F238E27FC236}">
                    <a16:creationId xmlns:a16="http://schemas.microsoft.com/office/drawing/2014/main" id="{6E704F5A-92A3-02DC-D91B-0F62A7425BB6}"/>
                  </a:ext>
                </a:extLst>
              </p:cNvPr>
              <p:cNvCxnSpPr>
                <a:cxnSpLocks/>
                <a:stCxn id="27" idx="4"/>
                <a:endCxn id="11" idx="0"/>
              </p:cNvCxnSpPr>
              <p:nvPr/>
            </p:nvCxnSpPr>
            <p:spPr>
              <a:xfrm>
                <a:off x="1544939" y="3258084"/>
                <a:ext cx="3505" cy="214046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连接符: 肘形 13">
                <a:extLst>
                  <a:ext uri="{FF2B5EF4-FFF2-40B4-BE49-F238E27FC236}">
                    <a16:creationId xmlns:a16="http://schemas.microsoft.com/office/drawing/2014/main" id="{7C628719-C26E-CEB1-C7E4-B20BAC4DFBFE}"/>
                  </a:ext>
                </a:extLst>
              </p:cNvPr>
              <p:cNvCxnSpPr>
                <a:stCxn id="11" idx="2"/>
                <a:endCxn id="10" idx="2"/>
              </p:cNvCxnSpPr>
              <p:nvPr/>
            </p:nvCxnSpPr>
            <p:spPr>
              <a:xfrm rot="16200000" flipH="1">
                <a:off x="2353035" y="3254134"/>
                <a:ext cx="1519330" cy="3128513"/>
              </a:xfrm>
              <a:prstGeom prst="bentConnector3">
                <a:avLst>
                  <a:gd name="adj1" fmla="val 119434"/>
                </a:avLst>
              </a:prstGeom>
              <a:ln w="127000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6D846907-C926-F555-CC40-684DE8DC55EB}"/>
                  </a:ext>
                </a:extLst>
              </p:cNvPr>
              <p:cNvCxnSpPr>
                <a:cxnSpLocks/>
                <a:stCxn id="23" idx="4"/>
                <a:endCxn id="10" idx="0"/>
              </p:cNvCxnSpPr>
              <p:nvPr/>
            </p:nvCxnSpPr>
            <p:spPr>
              <a:xfrm flipH="1">
                <a:off x="4676957" y="4354378"/>
                <a:ext cx="1" cy="637082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2685FD71-069C-00A5-70BE-EF83686D3CFD}"/>
                  </a:ext>
                </a:extLst>
              </p:cNvPr>
              <p:cNvCxnSpPr>
                <a:cxnSpLocks/>
                <a:stCxn id="12" idx="4"/>
                <a:endCxn id="9" idx="0"/>
              </p:cNvCxnSpPr>
              <p:nvPr/>
            </p:nvCxnSpPr>
            <p:spPr>
              <a:xfrm flipH="1">
                <a:off x="4676957" y="2351430"/>
                <a:ext cx="790579" cy="63888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A4707BA7-DB02-DF11-5538-96CFC98A4CE6}"/>
                  </a:ext>
                </a:extLst>
              </p:cNvPr>
              <p:cNvSpPr/>
              <p:nvPr/>
            </p:nvSpPr>
            <p:spPr>
              <a:xfrm>
                <a:off x="5641675" y="2990309"/>
                <a:ext cx="1535502" cy="848266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Logical Switch outside</a:t>
                </a:r>
                <a:endParaRPr lang="zh-CN" altLang="en-US" dirty="0"/>
              </a:p>
            </p:txBody>
          </p: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4D6D9838-9050-B37F-81CC-F19EB4FBFB84}"/>
                  </a:ext>
                </a:extLst>
              </p:cNvPr>
              <p:cNvCxnSpPr>
                <a:cxnSpLocks/>
                <a:stCxn id="17" idx="0"/>
                <a:endCxn id="12" idx="4"/>
              </p:cNvCxnSpPr>
              <p:nvPr/>
            </p:nvCxnSpPr>
            <p:spPr>
              <a:xfrm flipH="1" flipV="1">
                <a:off x="5467536" y="2351430"/>
                <a:ext cx="941890" cy="638879"/>
              </a:xfrm>
              <a:prstGeom prst="line">
                <a:avLst/>
              </a:prstGeom>
              <a:ln w="25400">
                <a:solidFill>
                  <a:srgbClr val="00B05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AC84BF64-8B92-7778-BD39-C1013D7D02D6}"/>
                  </a:ext>
                </a:extLst>
              </p:cNvPr>
              <p:cNvSpPr/>
              <p:nvPr/>
            </p:nvSpPr>
            <p:spPr>
              <a:xfrm>
                <a:off x="5899030" y="5047712"/>
                <a:ext cx="1020792" cy="586596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enp6s19</a:t>
                </a:r>
                <a:endParaRPr lang="zh-CN" altLang="en-US" dirty="0"/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EC729BA4-BA2F-38A6-9D28-68683CEA989F}"/>
                  </a:ext>
                </a:extLst>
              </p:cNvPr>
              <p:cNvSpPr/>
              <p:nvPr/>
            </p:nvSpPr>
            <p:spPr>
              <a:xfrm>
                <a:off x="5641675" y="4219575"/>
                <a:ext cx="1535502" cy="519383"/>
              </a:xfrm>
              <a:prstGeom prst="ellipse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 err="1"/>
                  <a:t>br-phy</a:t>
                </a:r>
                <a:endParaRPr lang="zh-CN" altLang="en-US" dirty="0"/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847B6355-E94C-B153-9AB8-742E907F82D6}"/>
                  </a:ext>
                </a:extLst>
              </p:cNvPr>
              <p:cNvCxnSpPr>
                <a:cxnSpLocks/>
                <a:stCxn id="17" idx="4"/>
                <a:endCxn id="20" idx="0"/>
              </p:cNvCxnSpPr>
              <p:nvPr/>
            </p:nvCxnSpPr>
            <p:spPr>
              <a:xfrm>
                <a:off x="6409426" y="3838575"/>
                <a:ext cx="0" cy="381000"/>
              </a:xfrm>
              <a:prstGeom prst="line">
                <a:avLst/>
              </a:prstGeom>
              <a:ln w="25400">
                <a:solidFill>
                  <a:srgbClr val="00B05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9169FB15-B8BF-4F19-8F87-08BA5BBD20A7}"/>
                  </a:ext>
                </a:extLst>
              </p:cNvPr>
              <p:cNvCxnSpPr>
                <a:cxnSpLocks/>
                <a:stCxn id="20" idx="4"/>
                <a:endCxn id="19" idx="0"/>
              </p:cNvCxnSpPr>
              <p:nvPr/>
            </p:nvCxnSpPr>
            <p:spPr>
              <a:xfrm>
                <a:off x="6409426" y="4738958"/>
                <a:ext cx="0" cy="308754"/>
              </a:xfrm>
              <a:prstGeom prst="line">
                <a:avLst/>
              </a:prstGeom>
              <a:ln w="25400">
                <a:solidFill>
                  <a:srgbClr val="00B05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8AEAFA92-4756-870E-B692-2B4410789D4F}"/>
                  </a:ext>
                </a:extLst>
              </p:cNvPr>
              <p:cNvSpPr/>
              <p:nvPr/>
            </p:nvSpPr>
            <p:spPr>
              <a:xfrm>
                <a:off x="4127965" y="3834995"/>
                <a:ext cx="1097985" cy="519383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br-int</a:t>
                </a:r>
                <a:endParaRPr lang="zh-CN" altLang="en-US" dirty="0"/>
              </a:p>
            </p:txBody>
          </p: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7BC8C0A7-72D2-ED61-9592-85104A866F1A}"/>
                  </a:ext>
                </a:extLst>
              </p:cNvPr>
              <p:cNvCxnSpPr>
                <a:cxnSpLocks/>
                <a:stCxn id="9" idx="4"/>
                <a:endCxn id="23" idx="0"/>
              </p:cNvCxnSpPr>
              <p:nvPr/>
            </p:nvCxnSpPr>
            <p:spPr>
              <a:xfrm>
                <a:off x="4676957" y="3507895"/>
                <a:ext cx="1" cy="3271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文本框 24">
                <a:extLst>
                  <a:ext uri="{FF2B5EF4-FFF2-40B4-BE49-F238E27FC236}">
                    <a16:creationId xmlns:a16="http://schemas.microsoft.com/office/drawing/2014/main" id="{B2FDF65C-D492-C4B1-57DE-918AD6A3E926}"/>
                  </a:ext>
                </a:extLst>
              </p:cNvPr>
              <p:cNvSpPr txBox="1"/>
              <p:nvPr/>
            </p:nvSpPr>
            <p:spPr>
              <a:xfrm>
                <a:off x="3912355" y="2273591"/>
                <a:ext cx="130492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>
                    <a:solidFill>
                      <a:schemeClr val="bg1"/>
                    </a:solidFill>
                  </a:rPr>
                  <a:t>192.168.1.1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cxnSp>
            <p:nvCxnSpPr>
              <p:cNvPr id="26" name="连接符: 肘形 25">
                <a:extLst>
                  <a:ext uri="{FF2B5EF4-FFF2-40B4-BE49-F238E27FC236}">
                    <a16:creationId xmlns:a16="http://schemas.microsoft.com/office/drawing/2014/main" id="{55F94E30-548E-D880-E1E9-6C79236DC4DE}"/>
                  </a:ext>
                </a:extLst>
              </p:cNvPr>
              <p:cNvCxnSpPr>
                <a:cxnSpLocks/>
                <a:stCxn id="19" idx="2"/>
                <a:endCxn id="33" idx="2"/>
              </p:cNvCxnSpPr>
              <p:nvPr/>
            </p:nvCxnSpPr>
            <p:spPr>
              <a:xfrm rot="5400000" flipH="1" flipV="1">
                <a:off x="6889737" y="3336556"/>
                <a:ext cx="1817441" cy="2778064"/>
              </a:xfrm>
              <a:prstGeom prst="bentConnector3">
                <a:avLst>
                  <a:gd name="adj1" fmla="val -12578"/>
                </a:avLst>
              </a:prstGeom>
              <a:ln w="25400">
                <a:solidFill>
                  <a:srgbClr val="00B05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4F0160E2-FCF3-7478-4A6A-D808A1D8C305}"/>
                  </a:ext>
                </a:extLst>
              </p:cNvPr>
              <p:cNvSpPr/>
              <p:nvPr/>
            </p:nvSpPr>
            <p:spPr>
              <a:xfrm>
                <a:off x="995946" y="2738701"/>
                <a:ext cx="1097985" cy="519383"/>
              </a:xfrm>
              <a:prstGeom prst="ellipse">
                <a:avLst/>
              </a:prstGeom>
              <a:solidFill>
                <a:srgbClr val="C0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br-int</a:t>
                </a:r>
                <a:endParaRPr lang="zh-CN" altLang="en-US" dirty="0"/>
              </a:p>
            </p:txBody>
          </p: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2A9E3FB4-D7FB-0C3A-235E-F6512C709978}"/>
                  </a:ext>
                </a:extLst>
              </p:cNvPr>
              <p:cNvCxnSpPr>
                <a:cxnSpLocks/>
                <a:stCxn id="8" idx="2"/>
                <a:endCxn id="27" idx="0"/>
              </p:cNvCxnSpPr>
              <p:nvPr/>
            </p:nvCxnSpPr>
            <p:spPr>
              <a:xfrm flipH="1">
                <a:off x="1544939" y="2488443"/>
                <a:ext cx="3504" cy="250258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61823EB7-25B0-74E9-5560-4E3E002B4648}"/>
                  </a:ext>
                </a:extLst>
              </p:cNvPr>
              <p:cNvSpPr txBox="1"/>
              <p:nvPr/>
            </p:nvSpPr>
            <p:spPr>
              <a:xfrm>
                <a:off x="139287" y="4026934"/>
                <a:ext cx="152561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solidFill>
                      <a:prstClr val="black"/>
                    </a:solidFill>
                    <a:latin typeface="Lucida Console" panose="020B0609040504020204" pitchFamily="49" charset="0"/>
                  </a:rPr>
                  <a:t>11.11.8.1</a:t>
                </a:r>
                <a:endParaRPr lang="zh-CN" altLang="en-US" dirty="0"/>
              </a:p>
            </p:txBody>
          </p: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7674C214-9C44-C943-7657-1BA311D9FB57}"/>
                  </a:ext>
                </a:extLst>
              </p:cNvPr>
              <p:cNvSpPr txBox="1"/>
              <p:nvPr/>
            </p:nvSpPr>
            <p:spPr>
              <a:xfrm>
                <a:off x="2593675" y="5272718"/>
                <a:ext cx="175835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solidFill>
                      <a:prstClr val="black"/>
                    </a:solidFill>
                    <a:latin typeface="Lucida Console" panose="020B0609040504020204" pitchFamily="49" charset="0"/>
                  </a:rPr>
                  <a:t>11.11.8.235</a:t>
                </a:r>
                <a:endParaRPr lang="zh-CN" altLang="en-US" dirty="0"/>
              </a:p>
            </p:txBody>
          </p:sp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DBA1754E-0560-C770-575E-464248EFB7A5}"/>
                  </a:ext>
                </a:extLst>
              </p:cNvPr>
              <p:cNvSpPr txBox="1"/>
              <p:nvPr/>
            </p:nvSpPr>
            <p:spPr>
              <a:xfrm>
                <a:off x="5630712" y="1342001"/>
                <a:ext cx="22288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/>
                    </a:solidFill>
                  </a:rPr>
                  <a:t>SNAT: 100.73.95.248</a:t>
                </a:r>
              </a:p>
              <a:p>
                <a:r>
                  <a:rPr lang="en-US" altLang="zh-CN" sz="1400" dirty="0">
                    <a:solidFill>
                      <a:schemeClr val="bg1"/>
                    </a:solidFill>
                  </a:rPr>
                  <a:t>DNAT: 100.73.95.246:80</a:t>
                </a:r>
                <a:endParaRPr lang="zh-CN" altLang="en-US" sz="14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C62B241E-6CFF-F339-D9C0-4867299D55C6}"/>
                  </a:ext>
                </a:extLst>
              </p:cNvPr>
              <p:cNvSpPr txBox="1"/>
              <p:nvPr/>
            </p:nvSpPr>
            <p:spPr>
              <a:xfrm>
                <a:off x="9187490" y="3800870"/>
                <a:ext cx="20574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1800" dirty="0">
                    <a:solidFill>
                      <a:prstClr val="black"/>
                    </a:solidFill>
                    <a:latin typeface="Lucida Console" panose="020B0609040504020204" pitchFamily="49" charset="0"/>
                  </a:rPr>
                  <a:t>100.73.95.245</a:t>
                </a:r>
                <a:endParaRPr lang="zh-CN" altLang="en-US" dirty="0"/>
              </a:p>
            </p:txBody>
          </p:sp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186D1B80-BDCA-9932-B024-B807277EC6BB}"/>
                  </a:ext>
                </a:extLst>
              </p:cNvPr>
              <p:cNvSpPr/>
              <p:nvPr/>
            </p:nvSpPr>
            <p:spPr>
              <a:xfrm>
                <a:off x="8677094" y="3230271"/>
                <a:ext cx="1020792" cy="586596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enp6s19</a:t>
                </a:r>
                <a:endParaRPr lang="zh-CN" altLang="en-US" dirty="0"/>
              </a:p>
            </p:txBody>
          </p:sp>
        </p:grp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89EAE450-18A2-8738-D6A7-0F18341FCD5A}"/>
                </a:ext>
              </a:extLst>
            </p:cNvPr>
            <p:cNvSpPr txBox="1"/>
            <p:nvPr/>
          </p:nvSpPr>
          <p:spPr>
            <a:xfrm>
              <a:off x="4543611" y="3365120"/>
              <a:ext cx="13049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</a:rPr>
                <a:t>QoS: 50Mbps</a:t>
              </a:r>
              <a:endParaRPr lang="zh-CN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09040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ut">
            <a:hlinkClick r:id="" action="ppaction://media"/>
            <a:extLst>
              <a:ext uri="{FF2B5EF4-FFF2-40B4-BE49-F238E27FC236}">
                <a16:creationId xmlns:a16="http://schemas.microsoft.com/office/drawing/2014/main" id="{0FC56FF3-3D5F-D157-E0FC-68B16FC7B0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50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4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C5CCF1-AA31-6687-10C4-183A95E45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OVN Challenges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7AE8CA-43BE-3348-93E6-698325C0C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Create a VxLAN port for every chassis, not scalable</a:t>
            </a:r>
          </a:p>
          <a:p>
            <a:r>
              <a:rPr lang="en-US" altLang="zh-CN" dirty="0"/>
              <a:t>Maximal port number 32768</a:t>
            </a:r>
          </a:p>
          <a:p>
            <a:r>
              <a:rPr lang="en-US" altLang="zh-CN" dirty="0"/>
              <a:t>How about 10000 logical switches, 10000 logical routers</a:t>
            </a:r>
          </a:p>
          <a:p>
            <a:r>
              <a:rPr lang="en-US" altLang="zh-CN" dirty="0"/>
              <a:t>Traffic statistics by QoS</a:t>
            </a:r>
            <a:r>
              <a:rPr lang="zh-CN" altLang="en-US" dirty="0"/>
              <a:t>：</a:t>
            </a:r>
            <a:r>
              <a:rPr lang="en-US" altLang="zh-CN" dirty="0"/>
              <a:t>weak mapping of QoS to meter, meter will be recreated with different ID</a:t>
            </a:r>
          </a:p>
          <a:p>
            <a:r>
              <a:rPr lang="en-US" altLang="zh-CN" dirty="0"/>
              <a:t>Conntrack state synchronization with master slave mode: zone ID and meter ID is chassis-specific, different chassis mean different zone ID and meter ID,but we hope slave is precise duplicate of master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0495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A4FE7B-9D86-7C9A-9DCE-4759FE021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Some Advice for OVN community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4DD504-F768-C7B1-0389-C0A890FEC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Use a VxLAN port for all the chassis for scalability and port number limitation</a:t>
            </a:r>
          </a:p>
          <a:p>
            <a:r>
              <a:rPr lang="en-US" altLang="zh-CN" dirty="0"/>
              <a:t>Use OpenFlow to program VxLAN port for different chassis</a:t>
            </a:r>
          </a:p>
          <a:p>
            <a:r>
              <a:rPr lang="en-US" altLang="zh-CN" dirty="0"/>
              <a:t>ovn-nbctl meter management (meter-add, meter-list, meter-del) for QoS</a:t>
            </a:r>
          </a:p>
          <a:p>
            <a:r>
              <a:rPr lang="en-US" altLang="zh-CN" dirty="0"/>
              <a:t>Support traffic statistics from QoS/meter</a:t>
            </a:r>
          </a:p>
          <a:p>
            <a:r>
              <a:rPr lang="en-US" altLang="zh-CN" dirty="0"/>
              <a:t>Consistent ct_zone and meter ID allocation policy: precisely duplicate master to slave with same ct_zone and meter ID, these IDs won’t change after reboot master or slave.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231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6312</TotalTime>
  <Words>399</Words>
  <Application>Microsoft Office PowerPoint</Application>
  <PresentationFormat>宽屏</PresentationFormat>
  <Paragraphs>68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Arial Unicode MS</vt:lpstr>
      <vt:lpstr>等线</vt:lpstr>
      <vt:lpstr>等线 Light</vt:lpstr>
      <vt:lpstr>Arial</vt:lpstr>
      <vt:lpstr>Lucida Console</vt:lpstr>
      <vt:lpstr>Office 主题​​</vt:lpstr>
      <vt:lpstr>Using OVN to Build NAT Gateway Advantages and Challenges</vt:lpstr>
      <vt:lpstr>Agenda</vt:lpstr>
      <vt:lpstr>OVN Advantages</vt:lpstr>
      <vt:lpstr>How to Use OVN to build a NAT gateway</vt:lpstr>
      <vt:lpstr>How to Use OVN to build a NAT gateway(cont’d)</vt:lpstr>
      <vt:lpstr>Demo Setup Topology</vt:lpstr>
      <vt:lpstr>PowerPoint 演示文稿</vt:lpstr>
      <vt:lpstr>OVN Challenges</vt:lpstr>
      <vt:lpstr>Some Advice for OVN community</vt:lpstr>
      <vt:lpstr>Done. Thanks.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OVN to Build NAT Gateway Advantages and Challenges</dc:title>
  <dc:creator>Yi Yang</dc:creator>
  <cp:lastModifiedBy>Yi Yang</cp:lastModifiedBy>
  <cp:revision>26</cp:revision>
  <dcterms:created xsi:type="dcterms:W3CDTF">2023-11-17T10:38:38Z</dcterms:created>
  <dcterms:modified xsi:type="dcterms:W3CDTF">2023-11-24T10:02:51Z</dcterms:modified>
</cp:coreProperties>
</file>

<file path=docProps/thumbnail.jpeg>
</file>